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9" r:id="rId22"/>
    <p:sldId id="300" r:id="rId23"/>
    <p:sldId id="301" r:id="rId24"/>
    <p:sldId id="302" r:id="rId25"/>
    <p:sldId id="303" r:id="rId26"/>
    <p:sldId id="304" r:id="rId27"/>
    <p:sldId id="305" r:id="rId28"/>
    <p:sldId id="307" r:id="rId29"/>
    <p:sldId id="308" r:id="rId30"/>
    <p:sldId id="309" r:id="rId31"/>
    <p:sldId id="310"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21.12.2020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21.12.2020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21.12.2020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21.12.2020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FIKIH İLMİ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Bir Örnek…</a:t>
            </a:r>
            <a:endParaRPr lang="tr-TR"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dirty="0"/>
              <a:t>Çünkü borçlu olduğu iddia edilen kişinin belirli bir tarihe kadar borcunun kalmadığı, borcun ibra edilmesi sebebiyle kesinlik kazanmıştır. Davalıyı önce ibra edip sonra da onun kendisine borçlu olduğunu ileri süren kişinin iddiası ise, iddia edilen alacağın ibradan önce mi sonra mı olduğu noktasında bir kesinlik ifade etmemektedir. Bu kişinin iddiasında haklı görülmesi için alacağının bu ibradan sonra ortaya çıktığını ispat etmesi </a:t>
            </a:r>
            <a:r>
              <a:rPr lang="tr-TR" dirty="0" smtClean="0"/>
              <a:t>gerekir.</a:t>
            </a:r>
            <a:endParaRPr lang="tr-TR" dirty="0"/>
          </a:p>
        </p:txBody>
      </p:sp>
    </p:spTree>
    <p:extLst>
      <p:ext uri="{BB962C8B-B14F-4D97-AF65-F5344CB8AC3E}">
        <p14:creationId xmlns:p14="http://schemas.microsoft.com/office/powerpoint/2010/main" val="296576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Meşakkat </a:t>
            </a:r>
            <a:r>
              <a:rPr lang="tr-TR" b="1" dirty="0" err="1">
                <a:solidFill>
                  <a:srgbClr val="FF0000"/>
                </a:solidFill>
              </a:rPr>
              <a:t>teysiri</a:t>
            </a:r>
            <a:r>
              <a:rPr lang="tr-TR" b="1" dirty="0">
                <a:solidFill>
                  <a:srgbClr val="FF0000"/>
                </a:solidFill>
              </a:rPr>
              <a:t> </a:t>
            </a:r>
            <a:r>
              <a:rPr lang="tr-TR" b="1" dirty="0" err="1" smtClean="0">
                <a:solidFill>
                  <a:srgbClr val="FF0000"/>
                </a:solidFill>
              </a:rPr>
              <a:t>celbeder</a:t>
            </a:r>
            <a:r>
              <a:rPr lang="tr-TR" b="1" dirty="0" smtClean="0">
                <a:solidFill>
                  <a:srgbClr val="FF0000"/>
                </a:solidFill>
              </a:rPr>
              <a:t>.</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pPr>
              <a:lnSpc>
                <a:spcPct val="150000"/>
              </a:lnSpc>
            </a:pPr>
            <a:r>
              <a:rPr lang="tr-TR" dirty="0"/>
              <a:t>Zorluk ve zahmet kolaylaştırma </a:t>
            </a:r>
            <a:r>
              <a:rPr lang="tr-TR" dirty="0" smtClean="0"/>
              <a:t>sebebidir.</a:t>
            </a:r>
          </a:p>
          <a:p>
            <a:pPr>
              <a:lnSpc>
                <a:spcPct val="150000"/>
              </a:lnSpc>
            </a:pPr>
            <a:r>
              <a:rPr lang="tr-TR" dirty="0" smtClean="0"/>
              <a:t>Buna </a:t>
            </a:r>
            <a:r>
              <a:rPr lang="tr-TR" dirty="0"/>
              <a:t>göre uygulaması mükellef üzerinde büyük bir zorluk oluşturan hükümler fıkıh tarafından hafifletilerek mükellefin güç yetirebileceği hale </a:t>
            </a:r>
            <a:r>
              <a:rPr lang="tr-TR" dirty="0" smtClean="0"/>
              <a:t>getirilir.</a:t>
            </a:r>
          </a:p>
          <a:p>
            <a:pPr>
              <a:lnSpc>
                <a:spcPct val="150000"/>
              </a:lnSpc>
            </a:pPr>
            <a:r>
              <a:rPr lang="tr-TR" dirty="0" smtClean="0"/>
              <a:t>Dindeki </a:t>
            </a:r>
            <a:r>
              <a:rPr lang="tr-TR" dirty="0"/>
              <a:t>emirlerin ve fıkhi hükümlerin uygulanması insanın bir zarara uğramaksızın katlanabileceği seviyede bir zorluk taşıyabilir. Bunlar hayatın alışıldık zorlukları ile aynı seviyededir. </a:t>
            </a:r>
          </a:p>
        </p:txBody>
      </p:sp>
    </p:spTree>
    <p:extLst>
      <p:ext uri="{BB962C8B-B14F-4D97-AF65-F5344CB8AC3E}">
        <p14:creationId xmlns:p14="http://schemas.microsoft.com/office/powerpoint/2010/main" val="169250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Örnekler…</a:t>
            </a:r>
            <a:endParaRPr lang="tr-TR" dirty="0">
              <a:solidFill>
                <a:srgbClr val="00B050"/>
              </a:solidFill>
            </a:endParaRPr>
          </a:p>
        </p:txBody>
      </p:sp>
      <p:sp>
        <p:nvSpPr>
          <p:cNvPr id="3" name="İçerik Yer Tutucusu 2"/>
          <p:cNvSpPr>
            <a:spLocks noGrp="1"/>
          </p:cNvSpPr>
          <p:nvPr>
            <p:ph idx="1"/>
          </p:nvPr>
        </p:nvSpPr>
        <p:spPr/>
        <p:txBody>
          <a:bodyPr>
            <a:normAutofit/>
          </a:bodyPr>
          <a:lstStyle/>
          <a:p>
            <a:pPr>
              <a:lnSpc>
                <a:spcPct val="150000"/>
              </a:lnSpc>
            </a:pPr>
            <a:r>
              <a:rPr lang="tr-TR" dirty="0"/>
              <a:t>Geçim temini için </a:t>
            </a:r>
            <a:r>
              <a:rPr lang="tr-TR" dirty="0" smtClean="0"/>
              <a:t>çalışmak </a:t>
            </a:r>
            <a:r>
              <a:rPr lang="tr-TR" dirty="0"/>
              <a:t>ya da soğuk bir günde abdest almak, sıcak bir günde oruç tutmak </a:t>
            </a:r>
            <a:r>
              <a:rPr lang="tr-TR" dirty="0" smtClean="0"/>
              <a:t>gibi…</a:t>
            </a:r>
            <a:endParaRPr lang="tr-TR" dirty="0"/>
          </a:p>
        </p:txBody>
      </p:sp>
    </p:spTree>
    <p:extLst>
      <p:ext uri="{BB962C8B-B14F-4D97-AF65-F5344CB8AC3E}">
        <p14:creationId xmlns:p14="http://schemas.microsoft.com/office/powerpoint/2010/main" val="406414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Meşakkat </a:t>
            </a:r>
            <a:r>
              <a:rPr lang="tr-TR" b="1" dirty="0" err="1">
                <a:solidFill>
                  <a:srgbClr val="FF0000"/>
                </a:solidFill>
              </a:rPr>
              <a:t>teysiri</a:t>
            </a:r>
            <a:r>
              <a:rPr lang="tr-TR" b="1" dirty="0">
                <a:solidFill>
                  <a:srgbClr val="FF0000"/>
                </a:solidFill>
              </a:rPr>
              <a:t> </a:t>
            </a:r>
            <a:r>
              <a:rPr lang="tr-TR" b="1" dirty="0" err="1">
                <a:solidFill>
                  <a:srgbClr val="FF0000"/>
                </a:solidFill>
              </a:rPr>
              <a:t>celbeder</a:t>
            </a:r>
            <a:r>
              <a:rPr lang="tr-TR" b="1" dirty="0">
                <a:solidFill>
                  <a:srgbClr val="FF0000"/>
                </a:solidFill>
              </a:rPr>
              <a:t>.</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Bu kaidenin kapsamına giren zorluk ise alışılmadık, şiddetli zorluktur. Başka bir deyişle insanların normal şartlarda katlanamayacakları, hayatlarının düzenini sarsan, kişinin canına ya da malına karşı bir tehlike oluşturan durumlardır. Bu tür zorluklar alışılmışın dışında oldukları için kolaylık hükümlerinin gelmesine bir sebep oluştururlar. </a:t>
            </a:r>
          </a:p>
        </p:txBody>
      </p:sp>
    </p:spTree>
    <p:extLst>
      <p:ext uri="{BB962C8B-B14F-4D97-AF65-F5344CB8AC3E}">
        <p14:creationId xmlns:p14="http://schemas.microsoft.com/office/powerpoint/2010/main" val="368170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Meşakkat </a:t>
            </a:r>
            <a:r>
              <a:rPr lang="tr-TR" b="1" dirty="0" err="1">
                <a:solidFill>
                  <a:srgbClr val="FF0000"/>
                </a:solidFill>
              </a:rPr>
              <a:t>teysiri</a:t>
            </a:r>
            <a:r>
              <a:rPr lang="tr-TR" b="1" dirty="0">
                <a:solidFill>
                  <a:srgbClr val="FF0000"/>
                </a:solidFill>
              </a:rPr>
              <a:t> </a:t>
            </a:r>
            <a:r>
              <a:rPr lang="tr-TR" b="1" dirty="0" err="1">
                <a:solidFill>
                  <a:srgbClr val="FF0000"/>
                </a:solidFill>
              </a:rPr>
              <a:t>celbeder</a:t>
            </a:r>
            <a:r>
              <a:rPr lang="tr-TR" b="1" dirty="0">
                <a:solidFill>
                  <a:srgbClr val="FF0000"/>
                </a:solidFill>
              </a:rPr>
              <a:t>.</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dirty="0"/>
              <a:t>Zaruret ve hacet (ihtiyaç) bu tür zorluğun iki ayrı seviyesini oluşturur. Buna göre, açlık sebebiyle insan hayatını tehdit eden bir zorlukla (ıztırar hali) karşılaşıldığında, domuz eti, şarap gibi haram olan şeylerin, ölüm ve hastalık riskini ortadan kaldıracak ölçüde yenilip içilmesi caizdir. </a:t>
            </a:r>
          </a:p>
        </p:txBody>
      </p:sp>
    </p:spTree>
    <p:extLst>
      <p:ext uri="{BB962C8B-B14F-4D97-AF65-F5344CB8AC3E}">
        <p14:creationId xmlns:p14="http://schemas.microsoft.com/office/powerpoint/2010/main" val="5414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Zarar ve </a:t>
            </a:r>
            <a:r>
              <a:rPr lang="tr-TR" b="1" dirty="0" smtClean="0">
                <a:solidFill>
                  <a:srgbClr val="FF0000"/>
                </a:solidFill>
              </a:rPr>
              <a:t>mukabele </a:t>
            </a:r>
            <a:r>
              <a:rPr lang="tr-TR" b="1" dirty="0" err="1" smtClean="0">
                <a:solidFill>
                  <a:srgbClr val="FF0000"/>
                </a:solidFill>
              </a:rPr>
              <a:t>bi’z</a:t>
            </a:r>
            <a:r>
              <a:rPr lang="tr-TR" b="1" dirty="0" smtClean="0">
                <a:solidFill>
                  <a:srgbClr val="FF0000"/>
                </a:solidFill>
              </a:rPr>
              <a:t>-zarar </a:t>
            </a:r>
            <a:r>
              <a:rPr lang="tr-TR" b="1" dirty="0">
                <a:solidFill>
                  <a:srgbClr val="FF0000"/>
                </a:solidFill>
              </a:rPr>
              <a:t>y</a:t>
            </a:r>
            <a:r>
              <a:rPr lang="tr-TR" b="1" dirty="0" smtClean="0">
                <a:solidFill>
                  <a:srgbClr val="FF0000"/>
                </a:solidFill>
              </a:rPr>
              <a:t>oktur.</a:t>
            </a:r>
            <a:endParaRPr lang="tr-TR" b="1" dirty="0">
              <a:solidFill>
                <a:srgbClr val="FF0000"/>
              </a:solidFill>
            </a:endParaRPr>
          </a:p>
        </p:txBody>
      </p:sp>
      <p:sp>
        <p:nvSpPr>
          <p:cNvPr id="3" name="İçerik Yer Tutucusu 2"/>
          <p:cNvSpPr>
            <a:spLocks noGrp="1"/>
          </p:cNvSpPr>
          <p:nvPr>
            <p:ph idx="1"/>
          </p:nvPr>
        </p:nvSpPr>
        <p:spPr/>
        <p:txBody>
          <a:bodyPr>
            <a:normAutofit/>
          </a:bodyPr>
          <a:lstStyle/>
          <a:p>
            <a:pPr>
              <a:lnSpc>
                <a:spcPct val="120000"/>
              </a:lnSpc>
            </a:pPr>
            <a:r>
              <a:rPr lang="tr-TR" dirty="0" smtClean="0"/>
              <a:t>Bir </a:t>
            </a:r>
            <a:r>
              <a:rPr lang="tr-TR" dirty="0"/>
              <a:t>kişinin başka bir kişiye zarar vermesi ya da kendisine verilen bir zarara aynı şekilde zararla karşılık vermesi yasaktır. Bir kişinin başka birinin hakkını çiğnemeye, onun malına, canına vb. zarar vermeye hakkı yoktur. Çünkü bir başkasına zarar vermek bir tür zulüm olduğu için fıkıh buna izin vermez.</a:t>
            </a:r>
          </a:p>
        </p:txBody>
      </p:sp>
    </p:spTree>
    <p:extLst>
      <p:ext uri="{BB962C8B-B14F-4D97-AF65-F5344CB8AC3E}">
        <p14:creationId xmlns:p14="http://schemas.microsoft.com/office/powerpoint/2010/main" val="4193626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Örnekler…</a:t>
            </a:r>
            <a:endParaRPr lang="tr-TR" b="1" dirty="0">
              <a:solidFill>
                <a:srgbClr val="00B050"/>
              </a:solidFill>
            </a:endParaRPr>
          </a:p>
        </p:txBody>
      </p:sp>
      <p:sp>
        <p:nvSpPr>
          <p:cNvPr id="3" name="İçerik Yer Tutucusu 2"/>
          <p:cNvSpPr>
            <a:spLocks noGrp="1"/>
          </p:cNvSpPr>
          <p:nvPr>
            <p:ph idx="1"/>
          </p:nvPr>
        </p:nvSpPr>
        <p:spPr/>
        <p:txBody>
          <a:bodyPr>
            <a:normAutofit fontScale="92500" lnSpcReduction="10000"/>
          </a:bodyPr>
          <a:lstStyle/>
          <a:p>
            <a:pPr>
              <a:lnSpc>
                <a:spcPct val="140000"/>
              </a:lnSpc>
            </a:pPr>
            <a:r>
              <a:rPr lang="tr-TR" b="1" dirty="0" smtClean="0">
                <a:solidFill>
                  <a:srgbClr val="00B050"/>
                </a:solidFill>
              </a:rPr>
              <a:t>Örneğin;</a:t>
            </a:r>
            <a:r>
              <a:rPr lang="tr-TR" dirty="0" smtClean="0"/>
              <a:t> </a:t>
            </a:r>
            <a:r>
              <a:rPr lang="tr-TR" dirty="0"/>
              <a:t>bir kişinin başkasına ait arazi üzerinde kurulmuş olan bir geçit hakkı olduğunu düşünelim. Bu durumda arazi sahibi hakkını normal şartlarda kullanan bu kişinin araziden geçmesine engel olmak suretiyle o kişiye zarar veremez. Bazı durumlarda zarar herkese tanınmış özgürlüklerin kullanılması ile de ortaya çıkabilir. </a:t>
            </a:r>
            <a:r>
              <a:rPr lang="tr-TR" b="1" dirty="0" smtClean="0">
                <a:solidFill>
                  <a:srgbClr val="00B050"/>
                </a:solidFill>
              </a:rPr>
              <a:t>Örneğin;</a:t>
            </a:r>
            <a:r>
              <a:rPr lang="tr-TR" dirty="0" smtClean="0"/>
              <a:t> </a:t>
            </a:r>
            <a:r>
              <a:rPr lang="tr-TR" dirty="0"/>
              <a:t>herkes av yapabilir. Ancak hayvan türlerinin ciddi ölçüde azalmasına, insanlarda da korku ve endişeye sebep olacak şekilde av yapmak yasaktır. Yine bir kimse kendi mülkiyet hakkını başkalarına aşırı zarar verecek şekilde kullanamaz. </a:t>
            </a:r>
            <a:endParaRPr lang="tr-TR" dirty="0" smtClean="0"/>
          </a:p>
        </p:txBody>
      </p:sp>
    </p:spTree>
    <p:extLst>
      <p:ext uri="{BB962C8B-B14F-4D97-AF65-F5344CB8AC3E}">
        <p14:creationId xmlns:p14="http://schemas.microsoft.com/office/powerpoint/2010/main" val="193055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Adet </a:t>
            </a:r>
            <a:r>
              <a:rPr lang="tr-TR" b="1" dirty="0" err="1" smtClean="0">
                <a:solidFill>
                  <a:srgbClr val="FF0000"/>
                </a:solidFill>
              </a:rPr>
              <a:t>muhakkemdir</a:t>
            </a:r>
            <a:r>
              <a:rPr lang="tr-TR" b="1" dirty="0" smtClean="0">
                <a:solidFill>
                  <a:srgbClr val="FF0000"/>
                </a:solidFill>
              </a:rPr>
              <a:t>.</a:t>
            </a:r>
            <a:endParaRPr lang="tr-TR" b="1" dirty="0">
              <a:solidFill>
                <a:srgbClr val="FF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Fıkhi bir hükme varmak için, örf ve adet hakem kılınır. Özellikle mahkemeye intikal etmiş anlaşmazlıklarda âdete başvurularak anlaşmazlıklar örf ve âdetin hakemliğinde çözülmeye çalışılır. Çünkü adet İslam fıkhında belirli şartlar altında hükme kaynaklık eden delillerden biri olarak </a:t>
            </a:r>
            <a:r>
              <a:rPr lang="tr-TR" dirty="0" smtClean="0"/>
              <a:t>görülür.</a:t>
            </a:r>
          </a:p>
        </p:txBody>
      </p:sp>
    </p:spTree>
    <p:extLst>
      <p:ext uri="{BB962C8B-B14F-4D97-AF65-F5344CB8AC3E}">
        <p14:creationId xmlns:p14="http://schemas.microsoft.com/office/powerpoint/2010/main" val="138576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Adet </a:t>
            </a:r>
            <a:r>
              <a:rPr lang="tr-TR" b="1" dirty="0" err="1">
                <a:solidFill>
                  <a:srgbClr val="FF0000"/>
                </a:solidFill>
              </a:rPr>
              <a:t>muhakkemdir</a:t>
            </a:r>
            <a:r>
              <a:rPr lang="tr-TR" b="1" dirty="0">
                <a:solidFill>
                  <a:srgbClr val="FF0000"/>
                </a:solidFill>
              </a:rPr>
              <a:t>.</a:t>
            </a:r>
            <a:endParaRPr lang="tr-TR" dirty="0">
              <a:solidFill>
                <a:srgbClr val="00B050"/>
              </a:solidFill>
            </a:endParaRPr>
          </a:p>
        </p:txBody>
      </p:sp>
      <p:sp>
        <p:nvSpPr>
          <p:cNvPr id="3" name="İçerik Yer Tutucusu 2"/>
          <p:cNvSpPr>
            <a:spLocks noGrp="1"/>
          </p:cNvSpPr>
          <p:nvPr>
            <p:ph idx="1"/>
          </p:nvPr>
        </p:nvSpPr>
        <p:spPr/>
        <p:txBody>
          <a:bodyPr>
            <a:normAutofit/>
          </a:bodyPr>
          <a:lstStyle/>
          <a:p>
            <a:pPr>
              <a:lnSpc>
                <a:spcPct val="120000"/>
              </a:lnSpc>
            </a:pPr>
            <a:r>
              <a:rPr lang="tr-TR" dirty="0"/>
              <a:t>Âdeti, toplumda kabul görmüş, yerleşiklik kazanmış tekrar eden uygulamalar olarak tanımlamak mümkündür. </a:t>
            </a:r>
            <a:r>
              <a:rPr lang="tr-TR" dirty="0" err="1"/>
              <a:t>Mecelle’de</a:t>
            </a:r>
            <a:r>
              <a:rPr lang="tr-TR" dirty="0"/>
              <a:t> bu maddenin açıklama kısmında âdetin hakem kılınacağı belirtildikten sonra “âdet, gerek umumi olsun gerekse de hususi olsun” denilmiştir. Bu ifade tüm topluma mal olmuşlar kadar belirli bölgelerde ve kesimlerde geçerli olan örf ve </a:t>
            </a:r>
            <a:r>
              <a:rPr lang="tr-TR" dirty="0" smtClean="0"/>
              <a:t>âdetlerin </a:t>
            </a:r>
            <a:r>
              <a:rPr lang="tr-TR" dirty="0"/>
              <a:t>de dikkate alınacağını </a:t>
            </a:r>
            <a:r>
              <a:rPr lang="tr-TR" dirty="0" smtClean="0"/>
              <a:t>bildirir.</a:t>
            </a:r>
            <a:endParaRPr lang="tr-TR" b="1" dirty="0" smtClean="0">
              <a:solidFill>
                <a:srgbClr val="00B050"/>
              </a:solidFill>
            </a:endParaRPr>
          </a:p>
        </p:txBody>
      </p:sp>
    </p:spTree>
    <p:extLst>
      <p:ext uri="{BB962C8B-B14F-4D97-AF65-F5344CB8AC3E}">
        <p14:creationId xmlns:p14="http://schemas.microsoft.com/office/powerpoint/2010/main" val="3387125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MÜLKİYET VE AKİT TEORİSİ</a:t>
            </a:r>
            <a:endParaRPr lang="tr-TR" b="1" dirty="0">
              <a:solidFill>
                <a:srgbClr val="C00000"/>
              </a:solidFill>
            </a:endParaRPr>
          </a:p>
        </p:txBody>
      </p:sp>
      <p:sp>
        <p:nvSpPr>
          <p:cNvPr id="3" name="İçerik Yer Tutucusu 2"/>
          <p:cNvSpPr>
            <a:spLocks noGrp="1"/>
          </p:cNvSpPr>
          <p:nvPr>
            <p:ph idx="1"/>
          </p:nvPr>
        </p:nvSpPr>
        <p:spPr/>
        <p:txBody>
          <a:bodyPr>
            <a:normAutofit fontScale="92500" lnSpcReduction="20000"/>
          </a:bodyPr>
          <a:lstStyle/>
          <a:p>
            <a:pPr>
              <a:lnSpc>
                <a:spcPct val="130000"/>
              </a:lnSpc>
            </a:pPr>
            <a:r>
              <a:rPr lang="tr-TR" dirty="0"/>
              <a:t>Mülkiyet hakkı, sahibine eşya üzerinde en geniş ve tam yetkiler veren aynî haktır. Aynî hakkın (</a:t>
            </a:r>
            <a:r>
              <a:rPr lang="tr-TR" dirty="0" err="1"/>
              <a:t>milk</a:t>
            </a:r>
            <a:r>
              <a:rPr lang="tr-TR" dirty="0"/>
              <a:t>) niteliği gereği mülkiyette eşya üzerinde doğrudan ve herkese karşı ileri sürülebilen bir hâkimiyet söz konusudur. Ayrıca bu hâkimiyet malike eşya üzerindeki mümkün olan her türlü tasarruf yetkisini verir. Bundan dolayı mülkiyet mutlak (kâmil) </a:t>
            </a:r>
            <a:r>
              <a:rPr lang="tr-TR" dirty="0" err="1"/>
              <a:t>milk</a:t>
            </a:r>
            <a:r>
              <a:rPr lang="tr-TR" dirty="0"/>
              <a:t> olarak anılır. Aynî nitelik taşıyan ancak kapsamı daha dar </a:t>
            </a:r>
            <a:r>
              <a:rPr lang="tr-TR" dirty="0" err="1"/>
              <a:t>milk</a:t>
            </a:r>
            <a:r>
              <a:rPr lang="tr-TR" dirty="0"/>
              <a:t> türlerine nakıs </a:t>
            </a:r>
            <a:r>
              <a:rPr lang="tr-TR" dirty="0" err="1"/>
              <a:t>milk</a:t>
            </a:r>
            <a:r>
              <a:rPr lang="tr-TR" dirty="0"/>
              <a:t> denilir. İrtifak hakları ve rehin, nakıs </a:t>
            </a:r>
            <a:r>
              <a:rPr lang="tr-TR" dirty="0" err="1"/>
              <a:t>milkin</a:t>
            </a:r>
            <a:r>
              <a:rPr lang="tr-TR" dirty="0"/>
              <a:t> en önemli örnekleridir. Özellikle irtifak haklarından, kaynak hakkı, geçit hakkı, inşaat hakkı, mecra hakkı, kiriş koyma hakkı ve manzara irtifakı başlıca irtifak türleridir. </a:t>
            </a:r>
            <a:endParaRPr lang="tr-TR" b="1" dirty="0">
              <a:solidFill>
                <a:srgbClr val="00B050"/>
              </a:solidFill>
            </a:endParaRPr>
          </a:p>
        </p:txBody>
      </p:sp>
    </p:spTree>
    <p:extLst>
      <p:ext uri="{BB962C8B-B14F-4D97-AF65-F5344CB8AC3E}">
        <p14:creationId xmlns:p14="http://schemas.microsoft.com/office/powerpoint/2010/main" val="329454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2:</a:t>
            </a:r>
          </a:p>
          <a:p>
            <a:r>
              <a:rPr lang="tr-TR" sz="4400" b="1" dirty="0" smtClean="0">
                <a:solidFill>
                  <a:srgbClr val="C00000"/>
                </a:solidFill>
                <a:latin typeface="Adobe Caslon Pro" panose="0205050205050A020403" pitchFamily="18" charset="-94"/>
                <a:ea typeface="Adobe Myungjo Std M" panose="02020600000000000000" pitchFamily="18" charset="-128"/>
              </a:rPr>
              <a:t>FIKIH İLMİ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50000"/>
              </a:lnSpc>
            </a:pPr>
            <a:r>
              <a:rPr lang="tr-TR" dirty="0"/>
              <a:t>İslam fıkhı özel mülkiyeti net olarak kabul etmiş ve muamelat alanını özel mülkiyetin kabulü düşüncesi üzerine kurmuştur. Başkasının malının haramlığı ilkesi de bir yönüyle mülkiyet fikrinin kabulünün sonucudur. </a:t>
            </a:r>
          </a:p>
        </p:txBody>
      </p:sp>
    </p:spTree>
    <p:extLst>
      <p:ext uri="{BB962C8B-B14F-4D97-AF65-F5344CB8AC3E}">
        <p14:creationId xmlns:p14="http://schemas.microsoft.com/office/powerpoint/2010/main" val="328311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MÜLKİYET VE AKİT TEORİSİ</a:t>
            </a:r>
          </a:p>
        </p:txBody>
      </p:sp>
      <p:sp>
        <p:nvSpPr>
          <p:cNvPr id="3" name="İçerik Yer Tutucusu 2"/>
          <p:cNvSpPr>
            <a:spLocks noGrp="1"/>
          </p:cNvSpPr>
          <p:nvPr>
            <p:ph idx="1"/>
          </p:nvPr>
        </p:nvSpPr>
        <p:spPr/>
        <p:txBody>
          <a:bodyPr>
            <a:normAutofit/>
          </a:bodyPr>
          <a:lstStyle/>
          <a:p>
            <a:pPr>
              <a:lnSpc>
                <a:spcPct val="130000"/>
              </a:lnSpc>
            </a:pPr>
            <a:r>
              <a:rPr lang="tr-TR" dirty="0"/>
              <a:t>Mülkiyet hakkı hak sahibinin sayısı bakımından, tek şahıs mülkiyeti hisseli mülkiyet; özel mülkiyetin var olup olmaması açısından, özel mülkiyet kolektif mülkiyet gibi gruplara ayrılır. Teknik anlamda mülkiyet özel mülkiyettir. Kolektif mülkiyette gerçek anlamda mülkiyet söz konusu değildir.</a:t>
            </a:r>
          </a:p>
        </p:txBody>
      </p:sp>
    </p:spTree>
    <p:extLst>
      <p:ext uri="{BB962C8B-B14F-4D97-AF65-F5344CB8AC3E}">
        <p14:creationId xmlns:p14="http://schemas.microsoft.com/office/powerpoint/2010/main" val="771164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MÜLKİYET VE AKİT TEORİSİ</a:t>
            </a:r>
          </a:p>
        </p:txBody>
      </p:sp>
      <p:sp>
        <p:nvSpPr>
          <p:cNvPr id="3" name="İçerik Yer Tutucusu 2"/>
          <p:cNvSpPr>
            <a:spLocks noGrp="1"/>
          </p:cNvSpPr>
          <p:nvPr>
            <p:ph idx="1"/>
          </p:nvPr>
        </p:nvSpPr>
        <p:spPr/>
        <p:txBody>
          <a:bodyPr>
            <a:normAutofit/>
          </a:bodyPr>
          <a:lstStyle/>
          <a:p>
            <a:pPr>
              <a:lnSpc>
                <a:spcPct val="150000"/>
              </a:lnSpc>
            </a:pPr>
            <a:r>
              <a:rPr lang="tr-TR" dirty="0"/>
              <a:t>Mülkiyet aslen, naklen ve </a:t>
            </a:r>
            <a:r>
              <a:rPr lang="tr-TR" dirty="0" err="1"/>
              <a:t>halefiyet</a:t>
            </a:r>
            <a:r>
              <a:rPr lang="tr-TR" dirty="0"/>
              <a:t> yoluyla kazanılabilir. İlke olarak belirli bir süreyle sınırlı olarak kurulamayan mülkiyet kural olarak mülkiyeti nakleden yollarla ya da yeni malikin öncekine halef olduğu yollarla ortadan kalkar. Ayrıca mülkiyete konu olan malın yok olması, tüketilmesi de mülkiyeti sona erdirir. </a:t>
            </a:r>
            <a:endParaRPr lang="tr-TR" b="1" dirty="0">
              <a:solidFill>
                <a:srgbClr val="00B050"/>
              </a:solidFill>
            </a:endParaRPr>
          </a:p>
        </p:txBody>
      </p:sp>
    </p:spTree>
    <p:extLst>
      <p:ext uri="{BB962C8B-B14F-4D97-AF65-F5344CB8AC3E}">
        <p14:creationId xmlns:p14="http://schemas.microsoft.com/office/powerpoint/2010/main" val="688870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MÜLKİYET VE AKİT TEORİSİ</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pPr>
            <a:r>
              <a:rPr lang="tr-TR" dirty="0"/>
              <a:t>Mülkiyet hakkının kapsamı son derece geniş tasarrufları içine aldığı için, diğer hukuk sistemleri gibi İslam fıkhı/hukuku da böylesine güçlü bir yetkiye bir takım sınırlamalar getirmiştir. Bunlar asli, iradi ve istisnai sınırlamalardır. Teknik anlamda gerçek sınırlamalar asli sınırlamalardır. Mülkiyet hakkının konusu mal yani eşyadır. Mal ile ilgili hükümler çok detaylı olduğu için net bir mal tanımı yapmak zordur</a:t>
            </a:r>
            <a:r>
              <a:rPr lang="tr-TR" dirty="0" smtClean="0"/>
              <a:t>.</a:t>
            </a:r>
            <a:endParaRPr lang="tr-TR" dirty="0"/>
          </a:p>
        </p:txBody>
      </p:sp>
    </p:spTree>
    <p:extLst>
      <p:ext uri="{BB962C8B-B14F-4D97-AF65-F5344CB8AC3E}">
        <p14:creationId xmlns:p14="http://schemas.microsoft.com/office/powerpoint/2010/main" val="586087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MÜLKİYET VE AKİT TEORİSİ</a:t>
            </a:r>
            <a:endParaRPr lang="tr-TR" b="1" dirty="0">
              <a:solidFill>
                <a:srgbClr val="00B050"/>
              </a:solidFill>
            </a:endParaRPr>
          </a:p>
        </p:txBody>
      </p:sp>
      <p:sp>
        <p:nvSpPr>
          <p:cNvPr id="3" name="İçerik Yer Tutucusu 2"/>
          <p:cNvSpPr>
            <a:spLocks noGrp="1"/>
          </p:cNvSpPr>
          <p:nvPr>
            <p:ph idx="1"/>
          </p:nvPr>
        </p:nvSpPr>
        <p:spPr/>
        <p:txBody>
          <a:bodyPr>
            <a:normAutofit fontScale="92500" lnSpcReduction="10000"/>
          </a:bodyPr>
          <a:lstStyle/>
          <a:p>
            <a:pPr>
              <a:lnSpc>
                <a:spcPct val="140000"/>
              </a:lnSpc>
            </a:pPr>
            <a:r>
              <a:rPr lang="tr-TR" dirty="0"/>
              <a:t>Hanefîlere göre mal, kısaca iktisadi değeri olan maddi nesnelerdir. Ancak mal ara bir kavram olup gerçek anlamda mal, </a:t>
            </a:r>
            <a:r>
              <a:rPr lang="tr-TR" dirty="0" err="1"/>
              <a:t>mütekavvim</a:t>
            </a:r>
            <a:r>
              <a:rPr lang="tr-TR" dirty="0"/>
              <a:t> maldır ve </a:t>
            </a:r>
            <a:r>
              <a:rPr lang="tr-TR" dirty="0" err="1"/>
              <a:t>mütekavvim</a:t>
            </a:r>
            <a:r>
              <a:rPr lang="tr-TR" dirty="0"/>
              <a:t> mal ise dinin yararlanmayı mubah kıldığı mallardır. Bir nesnenin </a:t>
            </a:r>
            <a:r>
              <a:rPr lang="tr-TR" dirty="0" err="1"/>
              <a:t>mütekavvim</a:t>
            </a:r>
            <a:r>
              <a:rPr lang="tr-TR" dirty="0"/>
              <a:t> mal olmasının üç temel sonucu vardır: Aynî haklara konu olabilme, hukuki işlemlere konu olabilme ve hukuki koruma altında olma. Mal olmayan nesnelerde bu sonuçların hiçbiri yoktur. </a:t>
            </a:r>
            <a:r>
              <a:rPr lang="tr-TR" dirty="0" err="1"/>
              <a:t>Mütekavvim</a:t>
            </a:r>
            <a:r>
              <a:rPr lang="tr-TR" dirty="0"/>
              <a:t> olmayan mallar ise hiçbir şekilde hukuki koruma görmemekle birlikte sınırlı ve istisnai şekilde, geçici süreyle aynî hak konusu olabilir.</a:t>
            </a:r>
          </a:p>
        </p:txBody>
      </p:sp>
    </p:spTree>
    <p:extLst>
      <p:ext uri="{BB962C8B-B14F-4D97-AF65-F5344CB8AC3E}">
        <p14:creationId xmlns:p14="http://schemas.microsoft.com/office/powerpoint/2010/main" val="3866264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MÜLKİYET VE AKİT TEORİSİ</a:t>
            </a:r>
            <a:endParaRPr lang="tr-TR" dirty="0">
              <a:solidFill>
                <a:srgbClr val="00B050"/>
              </a:solidFill>
            </a:endParaRPr>
          </a:p>
        </p:txBody>
      </p:sp>
      <p:sp>
        <p:nvSpPr>
          <p:cNvPr id="3" name="İçerik Yer Tutucusu 2"/>
          <p:cNvSpPr>
            <a:spLocks noGrp="1"/>
          </p:cNvSpPr>
          <p:nvPr>
            <p:ph idx="1"/>
          </p:nvPr>
        </p:nvSpPr>
        <p:spPr/>
        <p:txBody>
          <a:bodyPr>
            <a:normAutofit/>
          </a:bodyPr>
          <a:lstStyle/>
          <a:p>
            <a:pPr marL="0" indent="0">
              <a:lnSpc>
                <a:spcPct val="120000"/>
              </a:lnSpc>
              <a:buNone/>
            </a:pPr>
            <a:r>
              <a:rPr lang="tr-TR" dirty="0"/>
              <a:t>Bir aynî hak ya da hukuki işlemin bir malın </a:t>
            </a:r>
            <a:r>
              <a:rPr lang="tr-TR" dirty="0" err="1"/>
              <a:t>ayn</a:t>
            </a:r>
            <a:r>
              <a:rPr lang="tr-TR" dirty="0"/>
              <a:t> ya da menfaati üzerinde kurulduğundan bahsedilerek mal adeta </a:t>
            </a:r>
            <a:r>
              <a:rPr lang="tr-TR" dirty="0" err="1"/>
              <a:t>ayn</a:t>
            </a:r>
            <a:r>
              <a:rPr lang="tr-TR" dirty="0"/>
              <a:t> ve menfaat şeklinde iki parçadan oluşur düşünülür. </a:t>
            </a:r>
            <a:r>
              <a:rPr lang="tr-TR" dirty="0" err="1"/>
              <a:t>Ayn</a:t>
            </a:r>
            <a:r>
              <a:rPr lang="tr-TR" dirty="0"/>
              <a:t> ve menfaat ayırımı oldukça yaygın ve hukuk dilini belirleyici bir ayırımdır. Benzer şekilde </a:t>
            </a:r>
            <a:r>
              <a:rPr lang="tr-TR" dirty="0" err="1"/>
              <a:t>ayn-deyn</a:t>
            </a:r>
            <a:r>
              <a:rPr lang="tr-TR" dirty="0"/>
              <a:t> ayırımı da özellikle borçlar hukukunun temel ayırımıdır. Malın misli ve </a:t>
            </a:r>
            <a:r>
              <a:rPr lang="tr-TR" dirty="0" err="1"/>
              <a:t>kıyemi</a:t>
            </a:r>
            <a:r>
              <a:rPr lang="tr-TR" dirty="0"/>
              <a:t> mal şeklindeki ayırımı da özellikle borçlar hukuk alanında esaslı sonuçları olan bir ayrımdır.</a:t>
            </a:r>
          </a:p>
        </p:txBody>
      </p:sp>
    </p:spTree>
    <p:extLst>
      <p:ext uri="{BB962C8B-B14F-4D97-AF65-F5344CB8AC3E}">
        <p14:creationId xmlns:p14="http://schemas.microsoft.com/office/powerpoint/2010/main" val="488700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MÜLKİYET VE AKİT TEORİSİ</a:t>
            </a:r>
            <a:endParaRPr lang="tr-TR" b="1" dirty="0">
              <a:solidFill>
                <a:srgbClr val="00B050"/>
              </a:solidFill>
            </a:endParaRPr>
          </a:p>
        </p:txBody>
      </p:sp>
      <p:sp>
        <p:nvSpPr>
          <p:cNvPr id="3" name="İçerik Yer Tutucusu 2"/>
          <p:cNvSpPr>
            <a:spLocks noGrp="1"/>
          </p:cNvSpPr>
          <p:nvPr>
            <p:ph idx="1"/>
          </p:nvPr>
        </p:nvSpPr>
        <p:spPr/>
        <p:txBody>
          <a:bodyPr>
            <a:normAutofit/>
          </a:bodyPr>
          <a:lstStyle/>
          <a:p>
            <a:pPr marL="0" indent="0">
              <a:lnSpc>
                <a:spcPct val="120000"/>
              </a:lnSpc>
              <a:buNone/>
            </a:pPr>
            <a:r>
              <a:rPr lang="tr-TR" dirty="0"/>
              <a:t>Borç doğuran sebeplerin en yaygını akitlerdir. Akitler dışında tek taraflı hukuki işlemler, haksız fiil ve sebepsiz zenginleşme de borcun diğer önemli kaynaklarıdır. Akit kısaca icap ve kabulün irtibatı olup bu irtibatın akdin konusu üzerinde bir takım sonuçları vardır. Bir akitten bahsedebilmek için akdin tarafları, irade beyanı ve konu şeklinde üç temel unsurun var olması gerekir. Bu unsurların bazı şartları taşıması gerekir ki bunlara </a:t>
            </a:r>
            <a:r>
              <a:rPr lang="tr-TR" dirty="0" err="1"/>
              <a:t>in’ikat</a:t>
            </a:r>
            <a:r>
              <a:rPr lang="tr-TR" dirty="0"/>
              <a:t> şartları ya da bu unsurların/rükünlerin şartları denilir. </a:t>
            </a:r>
            <a:endParaRPr lang="tr-TR" dirty="0" smtClean="0"/>
          </a:p>
        </p:txBody>
      </p:sp>
    </p:spTree>
    <p:extLst>
      <p:ext uri="{BB962C8B-B14F-4D97-AF65-F5344CB8AC3E}">
        <p14:creationId xmlns:p14="http://schemas.microsoft.com/office/powerpoint/2010/main" val="3311002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p:txBody>
          <a:bodyPr>
            <a:normAutofit/>
          </a:bodyPr>
          <a:lstStyle/>
          <a:p>
            <a:pPr marL="0" indent="0">
              <a:lnSpc>
                <a:spcPct val="120000"/>
              </a:lnSpc>
              <a:buNone/>
            </a:pPr>
            <a:r>
              <a:rPr lang="tr-TR" dirty="0"/>
              <a:t>Akdin taraflarıyla ilgili </a:t>
            </a:r>
            <a:r>
              <a:rPr lang="tr-TR" dirty="0" err="1"/>
              <a:t>in’ikat</a:t>
            </a:r>
            <a:r>
              <a:rPr lang="tr-TR" dirty="0"/>
              <a:t> şartları, tarafların ehliyet sahibi olması ve özellikle Hanefîlerde kural olarak akdin taraflarının iki ayrı kişi olması gibi. Akdin konusunun da fıkhi sonuçlarını taşımaya elverişli olması gerekir. İrade beyanlarının ise karşılıklı ve birbirine uygun olması ve aynı mecliste beyan edilmeleri gerekir.</a:t>
            </a:r>
            <a:endParaRPr lang="tr-TR" b="1" dirty="0">
              <a:solidFill>
                <a:srgbClr val="00B050"/>
              </a:solidFill>
            </a:endParaRPr>
          </a:p>
        </p:txBody>
      </p:sp>
    </p:spTree>
    <p:extLst>
      <p:ext uri="{BB962C8B-B14F-4D97-AF65-F5344CB8AC3E}">
        <p14:creationId xmlns:p14="http://schemas.microsoft.com/office/powerpoint/2010/main" val="68587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MÜLKİYET VE AKİT TEORİSİ</a:t>
            </a:r>
            <a:endParaRPr lang="tr-TR" b="1" dirty="0">
              <a:solidFill>
                <a:srgbClr val="00B050"/>
              </a:solidFill>
            </a:endParaRPr>
          </a:p>
        </p:txBody>
      </p:sp>
      <p:sp>
        <p:nvSpPr>
          <p:cNvPr id="3" name="İçerik Yer Tutucusu 2"/>
          <p:cNvSpPr>
            <a:spLocks noGrp="1"/>
          </p:cNvSpPr>
          <p:nvPr>
            <p:ph idx="1"/>
          </p:nvPr>
        </p:nvSpPr>
        <p:spPr/>
        <p:txBody>
          <a:bodyPr/>
          <a:lstStyle/>
          <a:p>
            <a:pPr>
              <a:lnSpc>
                <a:spcPct val="120000"/>
              </a:lnSpc>
            </a:pPr>
            <a:r>
              <a:rPr lang="tr-TR" dirty="0"/>
              <a:t>Hanefî ve </a:t>
            </a:r>
            <a:r>
              <a:rPr lang="tr-TR" dirty="0" err="1"/>
              <a:t>Mâlikîlere</a:t>
            </a:r>
            <a:r>
              <a:rPr lang="tr-TR" dirty="0"/>
              <a:t> göre, icap ve kabulün gerçekleştiği meclis sona ermeden tarafların akdi feshetme yetkileri (meclis muhayyerliği) yoktur. İcap ve kabul sözlü irade beyanlarıyla olduğu gibi işaret ve </a:t>
            </a:r>
            <a:r>
              <a:rPr lang="tr-TR" dirty="0" err="1"/>
              <a:t>teâtî</a:t>
            </a:r>
            <a:r>
              <a:rPr lang="tr-TR" dirty="0"/>
              <a:t> gibi yollarla da olabilir.</a:t>
            </a:r>
          </a:p>
        </p:txBody>
      </p:sp>
    </p:spTree>
    <p:extLst>
      <p:ext uri="{BB962C8B-B14F-4D97-AF65-F5344CB8AC3E}">
        <p14:creationId xmlns:p14="http://schemas.microsoft.com/office/powerpoint/2010/main" val="3525811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MÜLKİYET VE AKİT TEORİSİ</a:t>
            </a:r>
            <a:endParaRPr lang="tr-TR" dirty="0"/>
          </a:p>
        </p:txBody>
      </p:sp>
      <p:sp>
        <p:nvSpPr>
          <p:cNvPr id="3" name="İçerik Yer Tutucusu 2"/>
          <p:cNvSpPr>
            <a:spLocks noGrp="1"/>
          </p:cNvSpPr>
          <p:nvPr>
            <p:ph idx="1"/>
          </p:nvPr>
        </p:nvSpPr>
        <p:spPr/>
        <p:txBody>
          <a:bodyPr/>
          <a:lstStyle/>
          <a:p>
            <a:pPr>
              <a:lnSpc>
                <a:spcPct val="150000"/>
              </a:lnSpc>
            </a:pPr>
            <a:r>
              <a:rPr lang="tr-TR" dirty="0"/>
              <a:t>İslam fıkhında akdin esas sonucuna akdin hükmü denilir. İcap ve kabulün irtibatıyla bu sonuç doğar. Ancak ana sonucun doğmasıyla akdin doğurduğu borç ilişkisi sona ermez. Zira akdin ikincil sonuçları demek olan hukuku tarafların yerine getirmeleri gereken borçları da gösterir.</a:t>
            </a:r>
          </a:p>
        </p:txBody>
      </p:sp>
    </p:spTree>
    <p:extLst>
      <p:ext uri="{BB962C8B-B14F-4D97-AF65-F5344CB8AC3E}">
        <p14:creationId xmlns:p14="http://schemas.microsoft.com/office/powerpoint/2010/main" val="381128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10000"/>
              </a:lnSpc>
              <a:spcBef>
                <a:spcPts val="600"/>
              </a:spcBef>
            </a:pPr>
            <a:r>
              <a:rPr lang="tr-TR" dirty="0" smtClean="0"/>
              <a:t>Bu derste; İslam fıkhının genel prensipleri üzerinde duracağız.</a:t>
            </a:r>
          </a:p>
          <a:p>
            <a:pPr>
              <a:lnSpc>
                <a:spcPct val="110000"/>
              </a:lnSpc>
              <a:spcBef>
                <a:spcPts val="600"/>
              </a:spcBef>
            </a:pPr>
            <a:r>
              <a:rPr lang="tr-TR" dirty="0" smtClean="0"/>
              <a:t>Bu bağlamda ‘bir </a:t>
            </a:r>
            <a:r>
              <a:rPr lang="tr-TR" dirty="0"/>
              <a:t>işten maksat ne ise hüküm ona </a:t>
            </a:r>
            <a:r>
              <a:rPr lang="tr-TR" dirty="0" smtClean="0"/>
              <a:t>göredir’, ‘şek </a:t>
            </a:r>
            <a:r>
              <a:rPr lang="tr-TR" dirty="0"/>
              <a:t>ile </a:t>
            </a:r>
            <a:r>
              <a:rPr lang="tr-TR" dirty="0" err="1"/>
              <a:t>yakin</a:t>
            </a:r>
            <a:r>
              <a:rPr lang="tr-TR" dirty="0"/>
              <a:t> zail </a:t>
            </a:r>
            <a:r>
              <a:rPr lang="tr-TR" dirty="0" smtClean="0"/>
              <a:t>olmaz’, ‘meşakkat </a:t>
            </a:r>
            <a:r>
              <a:rPr lang="tr-TR" dirty="0" err="1"/>
              <a:t>teysiri</a:t>
            </a:r>
            <a:r>
              <a:rPr lang="tr-TR" dirty="0"/>
              <a:t> </a:t>
            </a:r>
            <a:r>
              <a:rPr lang="tr-TR" dirty="0" err="1" smtClean="0"/>
              <a:t>celbeder</a:t>
            </a:r>
            <a:r>
              <a:rPr lang="tr-TR" dirty="0" smtClean="0"/>
              <a:t>’, ‘zarar </a:t>
            </a:r>
            <a:r>
              <a:rPr lang="tr-TR" dirty="0"/>
              <a:t>ve mukabele </a:t>
            </a:r>
            <a:r>
              <a:rPr lang="tr-TR" dirty="0" err="1"/>
              <a:t>bi’z</a:t>
            </a:r>
            <a:r>
              <a:rPr lang="tr-TR" dirty="0"/>
              <a:t>-zarar </a:t>
            </a:r>
            <a:r>
              <a:rPr lang="tr-TR" dirty="0" smtClean="0"/>
              <a:t>yoktur’ ve ‘adet </a:t>
            </a:r>
            <a:r>
              <a:rPr lang="tr-TR" dirty="0" err="1" smtClean="0"/>
              <a:t>muhakkemdir</a:t>
            </a:r>
            <a:r>
              <a:rPr lang="tr-TR" dirty="0" smtClean="0"/>
              <a:t>’ prensiplerinden/ilkelerinden bahsedeceğiz.</a:t>
            </a:r>
          </a:p>
          <a:p>
            <a:pPr>
              <a:lnSpc>
                <a:spcPct val="110000"/>
              </a:lnSpc>
              <a:spcBef>
                <a:spcPts val="600"/>
              </a:spcBef>
            </a:pPr>
            <a:r>
              <a:rPr lang="tr-TR" dirty="0" smtClean="0"/>
              <a:t>Son bölümde ise mülkiyet ve akit teorisini ele alacağız.</a:t>
            </a:r>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MÜLKİYET VE AKİT TEORİSİ</a:t>
            </a:r>
            <a:endParaRPr lang="tr-TR" dirty="0"/>
          </a:p>
        </p:txBody>
      </p:sp>
      <p:sp>
        <p:nvSpPr>
          <p:cNvPr id="3" name="İçerik Yer Tutucusu 2"/>
          <p:cNvSpPr>
            <a:spLocks noGrp="1"/>
          </p:cNvSpPr>
          <p:nvPr>
            <p:ph idx="1"/>
          </p:nvPr>
        </p:nvSpPr>
        <p:spPr/>
        <p:txBody>
          <a:bodyPr/>
          <a:lstStyle/>
          <a:p>
            <a:pPr>
              <a:lnSpc>
                <a:spcPct val="150000"/>
              </a:lnSpc>
            </a:pPr>
            <a:r>
              <a:rPr lang="tr-TR" dirty="0"/>
              <a:t>Akitler değişik açılardan gruplandırılabilir. Gayesi bakımından akitler; temlik, teminat, koruma, temsil ve ortaklık gayeli akitler olarak gruplanabilir. Ayrıca aynî </a:t>
            </a:r>
            <a:r>
              <a:rPr lang="tr-TR" dirty="0" smtClean="0"/>
              <a:t>akitler-aynî </a:t>
            </a:r>
            <a:r>
              <a:rPr lang="tr-TR" dirty="0"/>
              <a:t>olmayan akitler ayrımı ile meşru olup olmamasına göre, sahih, fasit ve batıl akit ayırımı, işlerlik bakımından nafiz ve mevkuf akit; bağlayıcılık bakımından ise lazım ve câiz akit ayırımı vardır. </a:t>
            </a:r>
          </a:p>
        </p:txBody>
      </p:sp>
    </p:spTree>
    <p:extLst>
      <p:ext uri="{BB962C8B-B14F-4D97-AF65-F5344CB8AC3E}">
        <p14:creationId xmlns:p14="http://schemas.microsoft.com/office/powerpoint/2010/main" val="2454323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MÜLKİYET VE AKİT TEORİSİ</a:t>
            </a:r>
            <a:endParaRPr lang="tr-TR" dirty="0"/>
          </a:p>
        </p:txBody>
      </p:sp>
      <p:sp>
        <p:nvSpPr>
          <p:cNvPr id="3" name="İçerik Yer Tutucusu 2"/>
          <p:cNvSpPr>
            <a:spLocks noGrp="1"/>
          </p:cNvSpPr>
          <p:nvPr>
            <p:ph idx="1"/>
          </p:nvPr>
        </p:nvSpPr>
        <p:spPr/>
        <p:txBody>
          <a:bodyPr/>
          <a:lstStyle/>
          <a:p>
            <a:pPr>
              <a:lnSpc>
                <a:spcPct val="150000"/>
              </a:lnSpc>
            </a:pPr>
            <a:r>
              <a:rPr lang="tr-TR" dirty="0"/>
              <a:t>Akitlerin sona ermesinde en yaygın sebep tarafların borçlarını ifa etmesidir. Bir akit taraflarca belirli şartlarda iradi olarak feshedilerek ortadan kalktığı gibi, yine belirli şartlarda tarafların iradesi olmadan infisah edip ortadan kalkabilir.</a:t>
            </a:r>
          </a:p>
        </p:txBody>
      </p:sp>
    </p:spTree>
    <p:extLst>
      <p:ext uri="{BB962C8B-B14F-4D97-AF65-F5344CB8AC3E}">
        <p14:creationId xmlns:p14="http://schemas.microsoft.com/office/powerpoint/2010/main" val="6381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İslam Fıkhının Genel Prensipleri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İslam fıkıhçıları </a:t>
            </a:r>
            <a:r>
              <a:rPr lang="tr-TR" dirty="0" err="1"/>
              <a:t>fürû</a:t>
            </a:r>
            <a:r>
              <a:rPr lang="tr-TR" dirty="0"/>
              <a:t> eserlerinde büyük oranda meseleci yöntemi kullanmışlardır. Ancak zamanla fıkıh düşüncesinin gelişmesiyle oluşturdukları fıkhın arkasında yatan genel fıkıh ilkelerini küllî </a:t>
            </a:r>
            <a:r>
              <a:rPr lang="tr-TR" dirty="0" err="1"/>
              <a:t>kâide</a:t>
            </a:r>
            <a:r>
              <a:rPr lang="tr-TR" dirty="0"/>
              <a:t> adıyla ortaya koymuşlardır. Bu kaidelerin özellikle beş tanesinin, kapsamının oldukça geniş olduğu görülür. İslam fıkhındaki herhangi bir hüküm büyük oranda bu ilkelerden biriyle irtibatlıdır. </a:t>
            </a:r>
            <a:r>
              <a:rPr lang="tr-TR" dirty="0" smtClean="0"/>
              <a:t>Bu ilkeler şunlardır:</a:t>
            </a:r>
          </a:p>
        </p:txBody>
      </p:sp>
    </p:spTree>
    <p:extLst>
      <p:ext uri="{BB962C8B-B14F-4D97-AF65-F5344CB8AC3E}">
        <p14:creationId xmlns:p14="http://schemas.microsoft.com/office/powerpoint/2010/main" val="216481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Bir işten maksat ne ise </a:t>
            </a:r>
            <a:r>
              <a:rPr lang="tr-TR" b="1" dirty="0" smtClean="0">
                <a:solidFill>
                  <a:srgbClr val="FF0000"/>
                </a:solidFill>
              </a:rPr>
              <a:t>hüküm </a:t>
            </a:r>
            <a:r>
              <a:rPr lang="tr-TR" b="1" dirty="0">
                <a:solidFill>
                  <a:srgbClr val="FF0000"/>
                </a:solidFill>
              </a:rPr>
              <a:t>ona </a:t>
            </a:r>
            <a:r>
              <a:rPr lang="tr-TR" b="1" dirty="0" smtClean="0">
                <a:solidFill>
                  <a:srgbClr val="FF0000"/>
                </a:solidFill>
              </a:rPr>
              <a:t>göredir.</a:t>
            </a:r>
            <a:endParaRPr lang="tr-TR" b="1" dirty="0">
              <a:solidFill>
                <a:srgbClr val="FF0000"/>
              </a:solidFill>
            </a:endParaRPr>
          </a:p>
        </p:txBody>
      </p:sp>
      <p:sp>
        <p:nvSpPr>
          <p:cNvPr id="3" name="İçerik Yer Tutucusu 2"/>
          <p:cNvSpPr>
            <a:spLocks noGrp="1"/>
          </p:cNvSpPr>
          <p:nvPr>
            <p:ph idx="1"/>
          </p:nvPr>
        </p:nvSpPr>
        <p:spPr/>
        <p:txBody>
          <a:bodyPr>
            <a:normAutofit lnSpcReduction="10000"/>
          </a:bodyPr>
          <a:lstStyle/>
          <a:p>
            <a:pPr>
              <a:lnSpc>
                <a:spcPct val="130000"/>
              </a:lnSpc>
            </a:pPr>
            <a:r>
              <a:rPr lang="tr-TR" dirty="0"/>
              <a:t>Bu küllî </a:t>
            </a:r>
            <a:r>
              <a:rPr lang="tr-TR" dirty="0" err="1"/>
              <a:t>kâide</a:t>
            </a:r>
            <a:r>
              <a:rPr lang="tr-TR" dirty="0"/>
              <a:t>, şahısların davranışlarının (söz ve fiillerinin) ve fıkhi bir sonuç elde etmek üzere dışa vurdukları irade beyanlarının hükmünün belirlenmesinde onların niyet ve amaçlarının öncelikli olarak dikkate alınacağını ifade eder. Prensip olarak salt ibadet mahiyetindeki amellerde kişilerin o ibadetle ilgili niyet taşımaları şartı vardır. Namaz, oruç, zekât vb. ibadetler böyledir. Bu sebeple zekât niyeti ve kastı taşımadan fakirlere yardım </a:t>
            </a:r>
            <a:r>
              <a:rPr lang="tr-TR" dirty="0" smtClean="0"/>
              <a:t>etmek </a:t>
            </a:r>
            <a:r>
              <a:rPr lang="tr-TR" dirty="0"/>
              <a:t>zekât olarak kabul edilmeyip sıradan bağış (teberru) olarak değerlendirilir. </a:t>
            </a:r>
          </a:p>
        </p:txBody>
      </p:sp>
    </p:spTree>
    <p:extLst>
      <p:ext uri="{BB962C8B-B14F-4D97-AF65-F5344CB8AC3E}">
        <p14:creationId xmlns:p14="http://schemas.microsoft.com/office/powerpoint/2010/main" val="56824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Bir işten maksat ne ise hüküm ona göredir.</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Amellerin uhrevi hükümlerini </a:t>
            </a:r>
            <a:r>
              <a:rPr lang="tr-TR" dirty="0" smtClean="0"/>
              <a:t>belirlemede niyet </a:t>
            </a:r>
            <a:r>
              <a:rPr lang="tr-TR" dirty="0"/>
              <a:t>ve kasıt önem taşıdığı </a:t>
            </a:r>
            <a:r>
              <a:rPr lang="tr-TR" dirty="0" smtClean="0"/>
              <a:t>gibi, </a:t>
            </a:r>
            <a:r>
              <a:rPr lang="tr-TR" dirty="0" err="1"/>
              <a:t>m</a:t>
            </a:r>
            <a:r>
              <a:rPr lang="tr-TR" dirty="0" err="1" smtClean="0"/>
              <a:t>uâmelat</a:t>
            </a:r>
            <a:r>
              <a:rPr lang="tr-TR" dirty="0" smtClean="0"/>
              <a:t> </a:t>
            </a:r>
            <a:r>
              <a:rPr lang="tr-TR" dirty="0"/>
              <a:t>alanında da kişilerin fıkhi bir sonuç doğuran çoğu fiillerinde niyet ve amaçları göz önünde bulundurulur. Özellikle bir takım durumlarda tarafların hüsnüniyet (iyi niyet) sahibi olup olmamaları, ilgili fiile hangi hükmün bağlanacağı hususunda ayırt edici bir ölçüttür. </a:t>
            </a:r>
            <a:r>
              <a:rPr lang="tr-TR" dirty="0" err="1"/>
              <a:t>Ukûbât</a:t>
            </a:r>
            <a:r>
              <a:rPr lang="tr-TR" dirty="0"/>
              <a:t> alanında da niyet ve kasıt, yapılan fiilin sonucunu belirlemede önem taşır. </a:t>
            </a:r>
          </a:p>
        </p:txBody>
      </p:sp>
    </p:spTree>
    <p:extLst>
      <p:ext uri="{BB962C8B-B14F-4D97-AF65-F5344CB8AC3E}">
        <p14:creationId xmlns:p14="http://schemas.microsoft.com/office/powerpoint/2010/main" val="233681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İki Örnek…</a:t>
            </a:r>
            <a:endParaRPr lang="tr-TR" b="1" dirty="0">
              <a:solidFill>
                <a:srgbClr val="00B050"/>
              </a:solidFill>
            </a:endParaRPr>
          </a:p>
        </p:txBody>
      </p:sp>
      <p:sp>
        <p:nvSpPr>
          <p:cNvPr id="3" name="İçerik Yer Tutucusu 2"/>
          <p:cNvSpPr>
            <a:spLocks noGrp="1"/>
          </p:cNvSpPr>
          <p:nvPr>
            <p:ph idx="1"/>
          </p:nvPr>
        </p:nvSpPr>
        <p:spPr/>
        <p:txBody>
          <a:bodyPr/>
          <a:lstStyle/>
          <a:p>
            <a:pPr>
              <a:lnSpc>
                <a:spcPct val="100000"/>
              </a:lnSpc>
            </a:pPr>
            <a:r>
              <a:rPr lang="tr-TR" b="1" dirty="0" smtClean="0">
                <a:solidFill>
                  <a:srgbClr val="00B050"/>
                </a:solidFill>
              </a:rPr>
              <a:t>Örneğin; </a:t>
            </a:r>
            <a:r>
              <a:rPr lang="tr-TR" dirty="0"/>
              <a:t>bir adam öldürme suçunda, şahitler ve karinelere bakılarak failin o kişiyi öldürme kastı taşıdığına hükmediliyorsa kısas cezası uygulanır. Eğer failin öldürme kastı taşımadığı, hata yoluyla ölüme neden olduğu anlaşılıyorsa kastı olmayan kişinin bu fiili kısas cezası </a:t>
            </a:r>
            <a:r>
              <a:rPr lang="tr-TR" dirty="0" smtClean="0"/>
              <a:t>gerektirmez.</a:t>
            </a:r>
          </a:p>
          <a:p>
            <a:pPr>
              <a:lnSpc>
                <a:spcPct val="100000"/>
              </a:lnSpc>
            </a:pPr>
            <a:r>
              <a:rPr lang="tr-TR" dirty="0"/>
              <a:t>B</a:t>
            </a:r>
            <a:r>
              <a:rPr lang="tr-TR" dirty="0" smtClean="0"/>
              <a:t>ir </a:t>
            </a:r>
            <a:r>
              <a:rPr lang="tr-TR" dirty="0"/>
              <a:t>ava ateş ederken kurşunun bir kişiye isabet etmesi </a:t>
            </a:r>
            <a:r>
              <a:rPr lang="tr-TR" dirty="0" smtClean="0"/>
              <a:t>durumunda da aynı yöntem uygulanır.</a:t>
            </a:r>
            <a:endParaRPr lang="tr-TR" dirty="0"/>
          </a:p>
        </p:txBody>
      </p:sp>
    </p:spTree>
    <p:extLst>
      <p:ext uri="{BB962C8B-B14F-4D97-AF65-F5344CB8AC3E}">
        <p14:creationId xmlns:p14="http://schemas.microsoft.com/office/powerpoint/2010/main" val="605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Şek ile </a:t>
            </a:r>
            <a:r>
              <a:rPr lang="tr-TR" b="1" dirty="0" err="1">
                <a:solidFill>
                  <a:srgbClr val="FF0000"/>
                </a:solidFill>
              </a:rPr>
              <a:t>yakin</a:t>
            </a:r>
            <a:r>
              <a:rPr lang="tr-TR" b="1" dirty="0">
                <a:solidFill>
                  <a:srgbClr val="FF0000"/>
                </a:solidFill>
              </a:rPr>
              <a:t> zail </a:t>
            </a:r>
            <a:r>
              <a:rPr lang="tr-TR" b="1" dirty="0" smtClean="0">
                <a:solidFill>
                  <a:srgbClr val="FF0000"/>
                </a:solidFill>
              </a:rPr>
              <a:t>olmaz.</a:t>
            </a:r>
            <a:endParaRPr lang="tr-TR" b="1" dirty="0">
              <a:solidFill>
                <a:srgbClr val="FF0000"/>
              </a:solidFill>
            </a:endParaRPr>
          </a:p>
        </p:txBody>
      </p:sp>
      <p:sp>
        <p:nvSpPr>
          <p:cNvPr id="3" name="İçerik Yer Tutucusu 2"/>
          <p:cNvSpPr>
            <a:spLocks noGrp="1"/>
          </p:cNvSpPr>
          <p:nvPr>
            <p:ph idx="1"/>
          </p:nvPr>
        </p:nvSpPr>
        <p:spPr>
          <a:xfrm>
            <a:off x="838200" y="1632156"/>
            <a:ext cx="10515600" cy="4544808"/>
          </a:xfrm>
        </p:spPr>
        <p:txBody>
          <a:bodyPr>
            <a:normAutofit/>
          </a:bodyPr>
          <a:lstStyle/>
          <a:p>
            <a:pPr>
              <a:lnSpc>
                <a:spcPct val="100000"/>
              </a:lnSpc>
            </a:pPr>
            <a:r>
              <a:rPr lang="tr-TR" dirty="0"/>
              <a:t>Bu kaidenin anlamı şudur: Meydana geldiği, var olduğu kesin olarak bilinen bir durumun, sonradan ortaya çıkan bir şüphe ve tereddüt sebebiyle ortadan kalktığına </a:t>
            </a:r>
            <a:r>
              <a:rPr lang="tr-TR" dirty="0" smtClean="0"/>
              <a:t>hükmedilmez.</a:t>
            </a:r>
          </a:p>
          <a:p>
            <a:pPr>
              <a:lnSpc>
                <a:spcPct val="100000"/>
              </a:lnSpc>
            </a:pPr>
            <a:r>
              <a:rPr lang="tr-TR" dirty="0" smtClean="0"/>
              <a:t>Aynı </a:t>
            </a:r>
            <a:r>
              <a:rPr lang="tr-TR" dirty="0"/>
              <a:t>şekilde bir şeyin mevcut olmadığı kesin olarak biliniyorsa, aksine delil olmadıkça salt tereddüt (şek) ile o şeyin var olduğuna hükmedilmez.</a:t>
            </a:r>
            <a:endParaRPr lang="tr-TR" dirty="0" smtClean="0"/>
          </a:p>
        </p:txBody>
      </p:sp>
    </p:spTree>
    <p:extLst>
      <p:ext uri="{BB962C8B-B14F-4D97-AF65-F5344CB8AC3E}">
        <p14:creationId xmlns:p14="http://schemas.microsoft.com/office/powerpoint/2010/main" val="238346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Bir Örnek…</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20000"/>
              </a:lnSpc>
            </a:pPr>
            <a:r>
              <a:rPr lang="tr-TR" dirty="0" smtClean="0"/>
              <a:t>Örnek </a:t>
            </a:r>
            <a:r>
              <a:rPr lang="tr-TR" dirty="0"/>
              <a:t>olarak bir kimsenin bir şahsı ibra ederek onun kendisine hiçbir borcu kalmadığını açıkça beyan ettiğini, sonraki bir vakitte ise bu şahsın kendisine borcu olduğunu iddia </a:t>
            </a:r>
            <a:r>
              <a:rPr lang="tr-TR" dirty="0" smtClean="0"/>
              <a:t>ettiğini düşünelim</a:t>
            </a:r>
            <a:r>
              <a:rPr lang="tr-TR" dirty="0"/>
              <a:t>. Mahkemeye intikal etmiş böyle bir davada alacaklı olduğunu iddia eden kişi borcun oluştuğu tarihi beyan edemiyorsa dava mahkeme tarafından dikkate alınmaz. Yine iddia ettiği borcun bu ibradan sonra gerçekleştiğini ispat edemezse bu durumda da mahkeme borca hükmetmez.</a:t>
            </a:r>
            <a:endParaRPr lang="tr-TR" dirty="0" smtClean="0"/>
          </a:p>
        </p:txBody>
      </p:sp>
    </p:spTree>
    <p:extLst>
      <p:ext uri="{BB962C8B-B14F-4D97-AF65-F5344CB8AC3E}">
        <p14:creationId xmlns:p14="http://schemas.microsoft.com/office/powerpoint/2010/main" val="13043286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1799</Words>
  <Application>Microsoft Office PowerPoint</Application>
  <PresentationFormat>Geniş ekran</PresentationFormat>
  <Paragraphs>68</Paragraphs>
  <Slides>31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Adobe Myungjo Std M</vt:lpstr>
      <vt:lpstr>Adobe Caslon Pro</vt:lpstr>
      <vt:lpstr>Arial</vt:lpstr>
      <vt:lpstr>Calibri</vt:lpstr>
      <vt:lpstr>Calibri Light</vt:lpstr>
      <vt:lpstr>Office Teması</vt:lpstr>
      <vt:lpstr> </vt:lpstr>
      <vt:lpstr>PowerPoint Sunusu</vt:lpstr>
      <vt:lpstr>Bu derste neler öğreneceğiz?</vt:lpstr>
      <vt:lpstr>İslam Fıkhının Genel Prensipleri</vt:lpstr>
      <vt:lpstr>Bir işten maksat ne ise hüküm ona göredir.</vt:lpstr>
      <vt:lpstr>Bir işten maksat ne ise hüküm ona göredir.</vt:lpstr>
      <vt:lpstr>İki Örnek…</vt:lpstr>
      <vt:lpstr>Şek ile yakin zail olmaz.</vt:lpstr>
      <vt:lpstr>Bir Örnek…</vt:lpstr>
      <vt:lpstr>Bir Örnek…</vt:lpstr>
      <vt:lpstr>Meşakkat teysiri celbeder.</vt:lpstr>
      <vt:lpstr>Örnekler…</vt:lpstr>
      <vt:lpstr>Meşakkat teysiri celbeder.</vt:lpstr>
      <vt:lpstr>Meşakkat teysiri celbeder.</vt:lpstr>
      <vt:lpstr>Zarar ve mukabele bi’z-zarar yoktur.</vt:lpstr>
      <vt:lpstr>Örnekler…</vt:lpstr>
      <vt:lpstr>Adet muhakkemdir.</vt:lpstr>
      <vt:lpstr>Adet muhakkemdir.</vt:lpstr>
      <vt:lpstr>MÜLKİYET VE AKİT TEORİSİ</vt:lpstr>
      <vt:lpstr>Odaklanalım!…</vt:lpstr>
      <vt:lpstr>MÜLKİYET VE AKİT TEORİSİ</vt:lpstr>
      <vt:lpstr>MÜLKİYET VE AKİT TEORİSİ</vt:lpstr>
      <vt:lpstr>MÜLKİYET VE AKİT TEORİSİ</vt:lpstr>
      <vt:lpstr>MÜLKİYET VE AKİT TEORİSİ</vt:lpstr>
      <vt:lpstr>MÜLKİYET VE AKİT TEORİSİ</vt:lpstr>
      <vt:lpstr>MÜLKİYET VE AKİT TEORİSİ</vt:lpstr>
      <vt:lpstr>Bilgi Notu…</vt:lpstr>
      <vt:lpstr>MÜLKİYET VE AKİT TEORİSİ</vt:lpstr>
      <vt:lpstr>MÜLKİYET VE AKİT TEORİSİ</vt:lpstr>
      <vt:lpstr>MÜLKİYET VE AKİT TEORİSİ</vt:lpstr>
      <vt:lpstr>MÜLKİYET VE AKİT TEORİSİ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48</cp:revision>
  <dcterms:created xsi:type="dcterms:W3CDTF">2020-11-30T19:20:16Z</dcterms:created>
  <dcterms:modified xsi:type="dcterms:W3CDTF">2020-12-21T20:09:31Z</dcterms:modified>
</cp:coreProperties>
</file>